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ACD48-E680-464D-9F43-AE219E5027E1}" v="4" dt="2025-03-24T16:22:3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5C5ACD48-E680-464D-9F43-AE219E5027E1}"/>
    <pc:docChg chg="modSld">
      <pc:chgData name="Lobke Mentrop" userId="a5fd0953-9758-4754-b4a9-626fc4b84425" providerId="ADAL" clId="{5C5ACD48-E680-464D-9F43-AE219E5027E1}" dt="2025-03-24T16:22:33.264" v="3" actId="20577"/>
      <pc:docMkLst>
        <pc:docMk/>
      </pc:docMkLst>
      <pc:sldChg chg="modSp">
        <pc:chgData name="Lobke Mentrop" userId="a5fd0953-9758-4754-b4a9-626fc4b84425" providerId="ADAL" clId="{5C5ACD48-E680-464D-9F43-AE219E5027E1}" dt="2025-03-24T16:22:33.264" v="3" actId="20577"/>
        <pc:sldMkLst>
          <pc:docMk/>
          <pc:sldMk cId="3063093997" sldId="347"/>
        </pc:sldMkLst>
        <pc:spChg chg="mod">
          <ac:chgData name="Lobke Mentrop" userId="a5fd0953-9758-4754-b4a9-626fc4b84425" providerId="ADAL" clId="{5C5ACD48-E680-464D-9F43-AE219E5027E1}" dt="2025-03-24T16:22:33.264" v="3" actId="20577"/>
          <ac:spMkLst>
            <pc:docMk/>
            <pc:sldMk cId="3063093997" sldId="347"/>
            <ac:spMk id="9" creationId="{8CF7C487-5D37-CA8F-870B-C9AEA386E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 dirty="0"/>
              <a:t> (69 %).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 mg gilt </a:t>
            </a:r>
            <a:r>
              <a:rPr lang="nl-NL" dirty="0" err="1"/>
              <a:t>für</a:t>
            </a:r>
            <a:r>
              <a:rPr lang="nl-NL" dirty="0"/>
              <a:t> normale </a:t>
            </a:r>
            <a:r>
              <a:rPr lang="nl-NL" dirty="0" err="1"/>
              <a:t>Schweißprozesse</a:t>
            </a:r>
            <a:r>
              <a:rPr lang="nl-NL" dirty="0"/>
              <a:t>, bei </a:t>
            </a:r>
            <a:r>
              <a:rPr lang="nl-NL" dirty="0" err="1"/>
              <a:t>Edelstahl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 es wegen </a:t>
            </a:r>
            <a:r>
              <a:rPr lang="nl-NL" dirty="0" err="1"/>
              <a:t>Chrom</a:t>
            </a:r>
            <a:r>
              <a:rPr lang="nl-NL" dirty="0"/>
              <a:t> 6 (</a:t>
            </a:r>
            <a:r>
              <a:rPr lang="nl-NL" dirty="0" err="1"/>
              <a:t>krebserregend</a:t>
            </a:r>
            <a:r>
              <a:rPr lang="nl-NL" dirty="0"/>
              <a:t>) </a:t>
            </a:r>
            <a:r>
              <a:rPr lang="nl-NL" dirty="0" err="1"/>
              <a:t>sogar</a:t>
            </a:r>
            <a:r>
              <a:rPr lang="nl-NL" dirty="0"/>
              <a:t> noch </a:t>
            </a:r>
            <a:r>
              <a:rPr lang="nl-NL" dirty="0" err="1"/>
              <a:t>weniger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 mg gilt </a:t>
            </a:r>
            <a:r>
              <a:rPr lang="nl-NL" dirty="0" err="1"/>
              <a:t>für</a:t>
            </a:r>
            <a:r>
              <a:rPr lang="nl-NL" dirty="0"/>
              <a:t> normale </a:t>
            </a:r>
            <a:r>
              <a:rPr lang="nl-NL" dirty="0" err="1"/>
              <a:t>Schweißprozesse</a:t>
            </a:r>
            <a:r>
              <a:rPr lang="nl-NL" dirty="0"/>
              <a:t>, bei </a:t>
            </a:r>
            <a:r>
              <a:rPr lang="nl-NL" dirty="0" err="1"/>
              <a:t>Edelstahl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 es wegen </a:t>
            </a:r>
            <a:r>
              <a:rPr lang="nl-NL" dirty="0" err="1"/>
              <a:t>Chrom</a:t>
            </a:r>
            <a:r>
              <a:rPr lang="nl-NL" dirty="0"/>
              <a:t> 6 (</a:t>
            </a:r>
            <a:r>
              <a:rPr lang="nl-NL" dirty="0" err="1"/>
              <a:t>krebserregend</a:t>
            </a:r>
            <a:r>
              <a:rPr lang="nl-NL" dirty="0"/>
              <a:t>) </a:t>
            </a:r>
            <a:r>
              <a:rPr lang="nl-NL" dirty="0" err="1"/>
              <a:t>sogar</a:t>
            </a:r>
            <a:r>
              <a:rPr lang="nl-NL" dirty="0"/>
              <a:t> noch </a:t>
            </a:r>
            <a:r>
              <a:rPr lang="nl-NL" dirty="0" err="1"/>
              <a:t>weniger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 mg gilt </a:t>
            </a:r>
            <a:r>
              <a:rPr lang="nl-NL" dirty="0" err="1"/>
              <a:t>für</a:t>
            </a:r>
            <a:r>
              <a:rPr lang="nl-NL" dirty="0"/>
              <a:t> normale </a:t>
            </a:r>
            <a:r>
              <a:rPr lang="nl-NL" dirty="0" err="1"/>
              <a:t>Schweißprozesse</a:t>
            </a:r>
            <a:r>
              <a:rPr lang="nl-NL" dirty="0"/>
              <a:t>, bei </a:t>
            </a:r>
            <a:r>
              <a:rPr lang="nl-NL" dirty="0" err="1"/>
              <a:t>Edelstahl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 es wegen </a:t>
            </a:r>
            <a:r>
              <a:rPr lang="nl-NL" dirty="0" err="1"/>
              <a:t>Chrom</a:t>
            </a:r>
            <a:r>
              <a:rPr lang="nl-NL" dirty="0"/>
              <a:t> 6 (</a:t>
            </a:r>
            <a:r>
              <a:rPr lang="nl-NL" dirty="0" err="1"/>
              <a:t>krebserregend</a:t>
            </a:r>
            <a:r>
              <a:rPr lang="nl-NL" dirty="0"/>
              <a:t>) </a:t>
            </a:r>
            <a:r>
              <a:rPr lang="nl-NL" dirty="0" err="1"/>
              <a:t>sogar</a:t>
            </a:r>
            <a:r>
              <a:rPr lang="nl-NL" dirty="0"/>
              <a:t> noch </a:t>
            </a:r>
            <a:r>
              <a:rPr lang="nl-NL" dirty="0" err="1"/>
              <a:t>weniger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gilt </a:t>
            </a:r>
            <a:r>
              <a:rPr lang="nl-NL" dirty="0" err="1">
                <a:latin typeface="Verdana"/>
                <a:ea typeface="ＭＳ Ｐゴシック"/>
              </a:rPr>
              <a:t>für</a:t>
            </a:r>
            <a:r>
              <a:rPr lang="nl-NL" dirty="0">
                <a:latin typeface="Verdana"/>
                <a:ea typeface="ＭＳ Ｐゴシック"/>
              </a:rPr>
              <a:t> normale </a:t>
            </a:r>
            <a:r>
              <a:rPr lang="nl-NL" dirty="0" err="1">
                <a:latin typeface="Verdana"/>
                <a:ea typeface="ＭＳ Ｐゴシック"/>
              </a:rPr>
              <a:t>Schweißprozesse</a:t>
            </a:r>
            <a:r>
              <a:rPr lang="nl-NL" dirty="0">
                <a:latin typeface="Verdana"/>
                <a:ea typeface="ＭＳ Ｐゴシック"/>
              </a:rPr>
              <a:t>, </a:t>
            </a:r>
            <a:r>
              <a:rPr lang="nl-NL" dirty="0" err="1">
                <a:latin typeface="Verdana"/>
                <a:ea typeface="ＭＳ Ｐゴシック"/>
              </a:rPr>
              <a:t>Edelstahl</a:t>
            </a:r>
            <a:r>
              <a:rPr lang="nl-NL" dirty="0">
                <a:latin typeface="Verdana"/>
                <a:ea typeface="ＭＳ Ｐゴシック"/>
              </a:rPr>
              <a:t> liegt </a:t>
            </a:r>
            <a:r>
              <a:rPr lang="nl-NL" dirty="0" err="1">
                <a:latin typeface="Verdana"/>
                <a:ea typeface="ＭＳ Ｐゴシック"/>
              </a:rPr>
              <a:t>aufgrund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von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Chrom</a:t>
            </a:r>
            <a:r>
              <a:rPr lang="nl-NL" dirty="0">
                <a:latin typeface="Verdana"/>
                <a:ea typeface="ＭＳ Ｐゴシック"/>
              </a:rPr>
              <a:t> 6 (</a:t>
            </a:r>
            <a:r>
              <a:rPr lang="nl-NL" dirty="0" err="1">
                <a:latin typeface="Verdana"/>
                <a:ea typeface="ＭＳ Ｐゴシック"/>
              </a:rPr>
              <a:t>krebserregend</a:t>
            </a:r>
            <a:r>
              <a:rPr lang="nl-NL" dirty="0">
                <a:latin typeface="Verdana"/>
                <a:ea typeface="ＭＳ Ｐゴシック"/>
              </a:rPr>
              <a:t>) bei 1 µg/m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. µg pro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</a:t>
            </a:r>
            <a:r>
              <a:rPr lang="nl-NL" dirty="0" err="1">
                <a:latin typeface="Verdana"/>
                <a:ea typeface="ＭＳ Ｐゴシック"/>
              </a:rPr>
              <a:t>Mikrogramm</a:t>
            </a:r>
            <a:r>
              <a:rPr lang="nl-NL" dirty="0">
                <a:latin typeface="Verdana"/>
                <a:ea typeface="ＭＳ Ｐゴシック"/>
              </a:rPr>
              <a:t> pro </a:t>
            </a:r>
            <a:r>
              <a:rPr lang="nl-NL" dirty="0" err="1">
                <a:latin typeface="Verdana"/>
                <a:ea typeface="ＭＳ Ｐゴシック"/>
              </a:rPr>
              <a:t>Kubikmeter</a:t>
            </a:r>
            <a:r>
              <a:rPr lang="nl-NL" dirty="0">
                <a:latin typeface="Verdana"/>
                <a:ea typeface="ＭＳ Ｐゴシック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gilt </a:t>
            </a:r>
            <a:r>
              <a:rPr lang="nl-NL" dirty="0" err="1">
                <a:latin typeface="Verdana"/>
                <a:ea typeface="ＭＳ Ｐゴシック"/>
              </a:rPr>
              <a:t>für</a:t>
            </a:r>
            <a:r>
              <a:rPr lang="nl-NL" dirty="0">
                <a:latin typeface="Verdana"/>
                <a:ea typeface="ＭＳ Ｐゴシック"/>
              </a:rPr>
              <a:t> normale </a:t>
            </a:r>
            <a:r>
              <a:rPr lang="nl-NL" dirty="0" err="1">
                <a:latin typeface="Verdana"/>
                <a:ea typeface="ＭＳ Ｐゴシック"/>
              </a:rPr>
              <a:t>Schweißprozesse</a:t>
            </a:r>
            <a:r>
              <a:rPr lang="nl-NL" dirty="0">
                <a:latin typeface="Verdana"/>
                <a:ea typeface="ＭＳ Ｐゴシック"/>
              </a:rPr>
              <a:t>, </a:t>
            </a:r>
            <a:r>
              <a:rPr lang="nl-NL" dirty="0" err="1">
                <a:latin typeface="Verdana"/>
                <a:ea typeface="ＭＳ Ｐゴシック"/>
              </a:rPr>
              <a:t>Edelstahl</a:t>
            </a:r>
            <a:r>
              <a:rPr lang="nl-NL" dirty="0">
                <a:latin typeface="Verdana"/>
                <a:ea typeface="ＭＳ Ｐゴシック"/>
              </a:rPr>
              <a:t> liegt </a:t>
            </a:r>
            <a:r>
              <a:rPr lang="nl-NL" dirty="0" err="1">
                <a:latin typeface="Verdana"/>
                <a:ea typeface="ＭＳ Ｐゴシック"/>
              </a:rPr>
              <a:t>aufgrund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von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Chrom</a:t>
            </a:r>
            <a:r>
              <a:rPr lang="nl-NL" dirty="0">
                <a:latin typeface="Verdana"/>
                <a:ea typeface="ＭＳ Ｐゴシック"/>
              </a:rPr>
              <a:t> 6 (</a:t>
            </a:r>
            <a:r>
              <a:rPr lang="nl-NL" dirty="0" err="1">
                <a:latin typeface="Verdana"/>
                <a:ea typeface="ＭＳ Ｐゴシック"/>
              </a:rPr>
              <a:t>krebserregend</a:t>
            </a:r>
            <a:r>
              <a:rPr lang="nl-NL" dirty="0">
                <a:latin typeface="Verdana"/>
                <a:ea typeface="ＭＳ Ｐゴシック"/>
              </a:rPr>
              <a:t>) bei 1 µg</a:t>
            </a:r>
            <a:r>
              <a:rPr lang="nl-NL">
                <a:latin typeface="Verdana"/>
                <a:ea typeface="ＭＳ Ｐゴシック"/>
              </a:rPr>
              <a:t>/m</a:t>
            </a:r>
            <a:r>
              <a:rPr lang="nl-NL" baseline="30000">
                <a:latin typeface="Verdana"/>
                <a:ea typeface="ＭＳ Ｐゴシック"/>
              </a:rPr>
              <a:t>3</a:t>
            </a:r>
            <a:r>
              <a:rPr lang="nl-NL">
                <a:latin typeface="Verdana"/>
                <a:ea typeface="ＭＳ Ｐゴシック"/>
              </a:rPr>
              <a:t>. </a:t>
            </a:r>
            <a:r>
              <a:rPr lang="nl-NL" dirty="0">
                <a:latin typeface="Verdana"/>
                <a:ea typeface="ＭＳ Ｐゴシック"/>
              </a:rPr>
              <a:t>µg pro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</a:t>
            </a:r>
            <a:r>
              <a:rPr lang="nl-NL" dirty="0" err="1">
                <a:latin typeface="Verdana"/>
                <a:ea typeface="ＭＳ Ｐゴシック"/>
              </a:rPr>
              <a:t>Mikrogramm</a:t>
            </a:r>
            <a:r>
              <a:rPr lang="nl-NL" dirty="0">
                <a:latin typeface="Verdana"/>
                <a:ea typeface="ＭＳ Ｐゴシック"/>
              </a:rPr>
              <a:t> pro </a:t>
            </a:r>
            <a:r>
              <a:rPr lang="nl-NL" dirty="0" err="1">
                <a:latin typeface="Verdana"/>
                <a:ea typeface="ＭＳ Ｐゴシック"/>
              </a:rPr>
              <a:t>Kubikmeter</a:t>
            </a:r>
            <a:r>
              <a:rPr lang="nl-NL" dirty="0">
                <a:latin typeface="Verdana"/>
                <a:ea typeface="ＭＳ Ｐゴシック"/>
              </a:rPr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Säulenbohrmaschine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E235A23B-1580-2FAF-A002-D02BB3AC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6" b="15446"/>
          <a:stretch/>
        </p:blipFill>
        <p:spPr>
          <a:xfrm>
            <a:off x="843167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D7C92EC3-36E6-3E59-E62C-8B1E0D92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390" r="1" b="51404"/>
          <a:stretch>
            <a:fillRect/>
          </a:stretch>
        </p:blipFill>
        <p:spPr>
          <a:xfrm>
            <a:off x="0" y="1400379"/>
            <a:ext cx="4710893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302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2285999" y="2667002"/>
            <a:ext cx="6721643" cy="819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649427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 dirty="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453489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675552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73234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3 häufigsten Unfälle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901696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74444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2" name="Afbeelding 11" descr="Afbeelding met kleding, persoon, machine, overdekt&#10;&#10;Automatisch gegenereerde beschrijving">
            <a:extLst>
              <a:ext uri="{FF2B5EF4-FFF2-40B4-BE49-F238E27FC236}">
                <a16:creationId xmlns:a16="http://schemas.microsoft.com/office/drawing/2014/main" id="{B5813536-9B19-72DC-A251-E7025F29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44" t="13436" r="28014" b="6284"/>
          <a:stretch/>
        </p:blipFill>
        <p:spPr>
          <a:xfrm>
            <a:off x="6815191" y="1781004"/>
            <a:ext cx="4540195" cy="3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85000" lnSpcReduction="100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400">
                <a:solidFill>
                  <a:schemeClr val="bg1"/>
                </a:solidFill>
              </a:rPr>
              <a:t>Quelle:  Monitor für Arbeitsunfälle (</a:t>
            </a:r>
            <a:r>
              <a:rPr lang="de-DE" sz="1400" i="1">
                <a:solidFill>
                  <a:schemeClr val="bg1"/>
                </a:solidFill>
              </a:rPr>
              <a:t>Monitor Arbeidsongevallen</a:t>
            </a:r>
            <a:r>
              <a:rPr lang="de-DE" sz="14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5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672403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CB1C929-2C4E-532B-6D4F-A2D1993BC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478256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Keine Schutzeinrichtung.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70CEEF6-DEE1-BBB2-EE8C-74A5F4D23416}"/>
              </a:ext>
            </a:extLst>
          </p:cNvPr>
          <p:cNvSpPr txBox="1">
            <a:spLocks/>
          </p:cNvSpPr>
          <p:nvPr/>
        </p:nvSpPr>
        <p:spPr>
          <a:xfrm>
            <a:off x="848139" y="4039366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4AA493E-8DFC-67A0-D377-F47915D80472}"/>
              </a:ext>
            </a:extLst>
          </p:cNvPr>
          <p:cNvSpPr txBox="1">
            <a:spLocks/>
          </p:cNvSpPr>
          <p:nvPr/>
        </p:nvSpPr>
        <p:spPr>
          <a:xfrm>
            <a:off x="843168" y="4902371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CCBE41F-632C-342C-A0AF-4867B91AB8D5}"/>
              </a:ext>
            </a:extLst>
          </p:cNvPr>
          <p:cNvSpPr txBox="1">
            <a:spLocks/>
          </p:cNvSpPr>
          <p:nvPr/>
        </p:nvSpPr>
        <p:spPr>
          <a:xfrm>
            <a:off x="848139" y="5540787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76CE07-4962-6C6A-D945-21346EB3DC73}"/>
              </a:ext>
            </a:extLst>
          </p:cNvPr>
          <p:cNvSpPr txBox="1">
            <a:spLocks/>
          </p:cNvSpPr>
          <p:nvPr/>
        </p:nvSpPr>
        <p:spPr>
          <a:xfrm>
            <a:off x="848139" y="2631513"/>
            <a:ext cx="4495141" cy="687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  <p:pic>
        <p:nvPicPr>
          <p:cNvPr id="4" name="Afbeelding 3" descr="Afbeelding met persoon, kleding, machine, person&#10;&#10;Automatisch gegenereerde beschrijving">
            <a:extLst>
              <a:ext uri="{FF2B5EF4-FFF2-40B4-BE49-F238E27FC236}">
                <a16:creationId xmlns:a16="http://schemas.microsoft.com/office/drawing/2014/main" id="{5F9EFD08-54C7-61F9-6191-55E2542E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62" r="4674"/>
          <a:stretch/>
        </p:blipFill>
        <p:spPr>
          <a:xfrm>
            <a:off x="6066823" y="2538374"/>
            <a:ext cx="5400920" cy="314957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5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66260"/>
            <a:ext cx="5118089" cy="62432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Vom Bohrer eingezogener Handschuh.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3168" y="3172049"/>
            <a:ext cx="5977762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Fehlende oder unzureichende Einspannung des Werkstücks.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050902"/>
            <a:ext cx="6181768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Vom Bohrer eingezogene Kleidung, Schmuck oder Haare.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29930" y="4876356"/>
            <a:ext cx="6781832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</a:t>
            </a:r>
          </a:p>
          <a:p>
            <a:pPr marL="457200" algn="l">
              <a:lnSpc>
                <a:spcPct val="100000"/>
              </a:lnSpc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 oder Fingerkuppen mit daraus resultierendem Funktionsverlust.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49" b="51404"/>
          <a:stretch/>
        </p:blipFill>
        <p:spPr>
          <a:xfrm>
            <a:off x="1" y="1407753"/>
            <a:ext cx="5118088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451097"/>
            <a:ext cx="4886978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 dirty="0">
                <a:solidFill>
                  <a:schemeClr val="bg1"/>
                </a:solidFill>
                <a:latin typeface="Arial" panose="020B0604020202020204" pitchFamily="34" charset="0"/>
              </a:rPr>
              <a:t>Unfälle bei der Benutzung einer Bohrmaschine: Die 3 häufigsten</a:t>
            </a:r>
          </a:p>
        </p:txBody>
      </p:sp>
      <p:pic>
        <p:nvPicPr>
          <p:cNvPr id="9" name="Afbeelding 8" descr="Afbeelding met muur, kunst, overdekt, persoon&#10;&#10;Automatisch gegenereerde beschrijving">
            <a:extLst>
              <a:ext uri="{FF2B5EF4-FFF2-40B4-BE49-F238E27FC236}">
                <a16:creationId xmlns:a16="http://schemas.microsoft.com/office/drawing/2014/main" id="{2B04D683-189A-9D7E-427C-84A75ACC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74" y="1407753"/>
            <a:ext cx="3488996" cy="46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18766"/>
            <a:ext cx="11558045" cy="152635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Schutz des Bohrfutters: </a:t>
            </a:r>
            <a:br>
              <a:rPr lang="de-DE" dirty="0"/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	- das Bohrfutter und der Bohrer sind durch eine Schutzabdeckung geschützt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</a:rPr>
              <a:t>ODER</a:t>
            </a:r>
            <a:br>
              <a:rPr lang="de-DE" dirty="0"/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	- die Bohrmaschine ist in der obersten Stellung ausgeschaltet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</a:rPr>
              <a:t>ODER</a:t>
            </a:r>
            <a:br>
              <a:rPr lang="de-DE" dirty="0"/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	- die Bohrmaschine ist durch einen Trennschalter gesichert;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97172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Der Befestigungsmechanismus ist vorhanden und wird benutzt.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90" r="1" b="51404"/>
          <a:stretch>
            <a:fillRect/>
          </a:stretch>
        </p:blipFill>
        <p:spPr>
          <a:xfrm>
            <a:off x="1" y="1407552"/>
            <a:ext cx="434958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446424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Der Notausschalter ist vorhanden und befindet sich in greifbarer Nähe.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92959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Bohrmaschinen sind sicher aufgestellt.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39493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Netzkabel, Stecker und Anschlüsse sind unbeschädigt.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83753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Ein Schutz gegen Spannungsausfall ist vorhanden.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448112" y="1951037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10" y="3259800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080" b="51404"/>
          <a:stretch>
            <a:fillRect/>
          </a:stretch>
        </p:blipFill>
        <p:spPr>
          <a:xfrm>
            <a:off x="0" y="1411363"/>
            <a:ext cx="6095999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579979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Testen Sie den Notausschalter.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19332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Schalten Sie die Bohrmaschine nach dem Bohren und beim Einspannen von neuem Material aus.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Entfernen Sie Verunreinigungen und Späne nur bei ausgeschalteter Bohrmaschine.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35202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Antriebsabdeckung sollte geschlossen sein.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1444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Tragen Sie </a:t>
            </a:r>
            <a:r>
              <a:rPr lang="de-DE" sz="2000" b="1" u="sng">
                <a:solidFill>
                  <a:schemeClr val="tx1"/>
                </a:solidFill>
                <a:latin typeface="Arial" panose="020B0604020202020204" pitchFamily="34" charset="0"/>
              </a:rPr>
              <a:t>keine</a:t>
            </a: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 Handschuhe.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61365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Tragen Sie immer eine Schutzbrille.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74712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Verhindern Sie das Einziehen von Kleidung, Schmuck und Haaren durch den Bohrer.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3" y="4717568"/>
            <a:ext cx="4711908" cy="710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Entfernen Sie nicht benötigte Werkzeuge vom Bohrtisch.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74FE273-E707-887C-5084-5C87D5CF9DD5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5516386"/>
            <a:ext cx="482311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Sorgen Sie für Sicherheit, Sauberkeit und Ordnung am Arbeitsplatz.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40" r="-1" b="51404"/>
          <a:stretch>
            <a:fillRect/>
          </a:stretch>
        </p:blipFill>
        <p:spPr>
          <a:xfrm>
            <a:off x="0" y="1411363"/>
            <a:ext cx="6005567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61828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8987839" cy="10090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Stellen Sie die Stabilität der Maschine und des Werkstücks sicher, indem Sie Vorrichtungen wie Rollenbahnen bzw. Rollenböcke verwenden.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51501"/>
            <a:ext cx="961259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189000"/>
            <a:ext cx="9457396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07E3D9-B936-C621-0278-4521E83CC70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078403"/>
            <a:ext cx="8617137" cy="94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 mit Ihrem Vorgesetzten.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433" b="51404"/>
          <a:stretch>
            <a:fillRect/>
          </a:stretch>
        </p:blipFill>
        <p:spPr>
          <a:xfrm>
            <a:off x="-9938" y="1400379"/>
            <a:ext cx="2842172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38200" y="161716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600" dirty="0">
                <a:latin typeface="Arial" panose="020B0604020202020204" pitchFamily="34" charset="0"/>
              </a:rPr>
              <a:t>Sicher und gesund arbeiten  </a:t>
            </a:r>
            <a:r>
              <a:rPr lang="de-DE" sz="26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600" dirty="0"/>
              <a:t>  </a:t>
            </a:r>
            <a:r>
              <a:rPr lang="de-DE" sz="2600" b="0" dirty="0">
                <a:latin typeface="Arial" panose="020B0604020202020204" pitchFamily="34" charset="0"/>
              </a:rPr>
              <a:t>Maschinensicherheit: Säulenbohrmaschine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2ED7A-782F-48F4-A535-A2CF7FF720D8}"/>
</file>

<file path=customXml/itemProps2.xml><?xml version="1.0" encoding="utf-8"?>
<ds:datastoreItem xmlns:ds="http://schemas.openxmlformats.org/officeDocument/2006/customXml" ds:itemID="{85732A78-ACDB-4AF5-B707-CE727D96707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aa0361cd-42d1-45f5-afcd-cf31d520fd2e"/>
    <ds:schemaRef ds:uri="http://purl.org/dc/terms/"/>
    <ds:schemaRef ds:uri="72982cc6-c024-4b6f-8e11-1f4ac6243d2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9126FF7-9D39-4AA4-BAD5-AD87C57D2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732</Words>
  <Application>Microsoft Macintosh PowerPoint</Application>
  <PresentationFormat>Breedbeeld</PresentationFormat>
  <Paragraphs>75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Schulung Arbeitssicherheit und Gesundheitsschutz Maschinensicherheit: Säulenbohrmaschine</vt:lpstr>
      <vt:lpstr>Inhalt</vt:lpstr>
      <vt:lpstr>PowerPoint-presentatie</vt:lpstr>
      <vt:lpstr>Keine Schutzeinrichtung.</vt:lpstr>
      <vt:lpstr>Vom Bohrer eingezogener Handschuh.</vt:lpstr>
      <vt:lpstr>Schutz des Bohrfutters:   - das Bohrfutter und der Bohrer sind durch eine Schutzabdeckung geschützt ODER  - die Bohrmaschine ist in der obersten Stellung ausgeschaltet ODER  - die Bohrmaschine ist durch einen Trennschalter gesichert;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Machineveiligheid: Kolomboormachine</dc:title>
  <dc:creator>Twan Schellekens</dc:creator>
  <cp:lastModifiedBy>Twan Schellekens</cp:lastModifiedBy>
  <cp:revision>173</cp:revision>
  <dcterms:created xsi:type="dcterms:W3CDTF">2024-07-18T10:20:34Z</dcterms:created>
  <dcterms:modified xsi:type="dcterms:W3CDTF">2025-09-29T09:03:14Z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